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embeddedFontLst>
    <p:embeddedFont>
      <p:font typeface="Pretendard ExtraBold" panose="02000903000000020004" pitchFamily="50" charset="-127"/>
      <p:bold r:id="rId11"/>
    </p:embeddedFont>
    <p:embeddedFont>
      <p:font typeface="KBO 다이아고딕 Light" pitchFamily="2" charset="-127"/>
      <p:regular r:id="rId12"/>
    </p:embeddedFont>
    <p:embeddedFont>
      <p:font typeface="Arial Unicode MS" panose="020B0604020202020204" pitchFamily="50" charset="-127"/>
      <p:regular r:id="rId13"/>
    </p:embeddedFont>
    <p:embeddedFont>
      <p:font typeface="KBO 다이아고딕 Medium" pitchFamily="2" charset="-127"/>
      <p:regular r:id="rId14"/>
    </p:embeddedFont>
    <p:embeddedFont>
      <p:font typeface="Pretendard SemiBold" panose="02000703000000020004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Pretendard Medium" panose="02000603000000020004" pitchFamily="50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zanne" initials="c" lastIdx="1" clrIdx="0">
    <p:extLst>
      <p:ext uri="{19B8F6BF-5375-455C-9EA6-DF929625EA0E}">
        <p15:presenceInfo xmlns:p15="http://schemas.microsoft.com/office/powerpoint/2012/main" userId="cezan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C5C"/>
    <a:srgbClr val="EC6C66"/>
    <a:srgbClr val="B91F17"/>
    <a:srgbClr val="BB251E"/>
    <a:srgbClr val="A30F00"/>
    <a:srgbClr val="7F7F7F"/>
    <a:srgbClr val="EDEBE7"/>
    <a:srgbClr val="000000"/>
    <a:srgbClr val="750000"/>
    <a:srgbClr val="80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60" autoAdjust="0"/>
  </p:normalViewPr>
  <p:slideViewPr>
    <p:cSldViewPr snapToGrid="0">
      <p:cViewPr varScale="1">
        <p:scale>
          <a:sx n="85" d="100"/>
          <a:sy n="85" d="100"/>
        </p:scale>
        <p:origin x="606" y="10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541F7-423F-4201-8FA8-E1264DDC1984}" type="doc">
      <dgm:prSet loTypeId="urn:microsoft.com/office/officeart/2005/8/layout/radial6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092AFD-F444-4DCD-AA30-05909AF8A047}">
      <dgm:prSet phldrT="[텍스트]" custT="1"/>
      <dgm:spPr>
        <a:solidFill>
          <a:srgbClr val="BB251E"/>
        </a:solidFill>
      </dgm:spPr>
      <dgm:t>
        <a:bodyPr/>
        <a:lstStyle/>
        <a:p>
          <a:pPr latinLnBrk="1">
            <a:lnSpc>
              <a:spcPts val="2500"/>
            </a:lnSpc>
          </a:pPr>
          <a:r>
            <a:rPr lang="ko-KR" altLang="en-US" sz="32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rPr>
            <a:t>주요</a:t>
          </a:r>
          <a:endParaRPr lang="en-US" altLang="ko-KR" sz="3200" dirty="0" smtClean="0">
            <a:latin typeface="Pretendard ExtraBold" panose="02000903000000020004" pitchFamily="50" charset="-127"/>
            <a:ea typeface="Pretendard ExtraBold" panose="02000903000000020004" pitchFamily="50" charset="-127"/>
            <a:cs typeface="Pretendard ExtraBold" panose="02000903000000020004" pitchFamily="50" charset="-127"/>
          </a:endParaRPr>
        </a:p>
        <a:p>
          <a:pPr latinLnBrk="1">
            <a:lnSpc>
              <a:spcPts val="2500"/>
            </a:lnSpc>
          </a:pPr>
          <a:r>
            <a:rPr lang="ko-KR" altLang="en-US" sz="32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rPr>
            <a:t>트렌드</a:t>
          </a:r>
          <a:endParaRPr lang="ko-KR" altLang="en-US" sz="3200" dirty="0">
            <a:latin typeface="Pretendard ExtraBold" panose="02000903000000020004" pitchFamily="50" charset="-127"/>
            <a:ea typeface="Pretendard ExtraBold" panose="02000903000000020004" pitchFamily="50" charset="-127"/>
            <a:cs typeface="Pretendard ExtraBold" panose="02000903000000020004" pitchFamily="50" charset="-127"/>
          </a:endParaRPr>
        </a:p>
      </dgm:t>
    </dgm:pt>
    <dgm:pt modelId="{9E2FC5D0-D57A-4D02-A408-2076C7686191}" type="parTrans" cxnId="{81610AB9-3A6E-4075-88B4-DB0E907A4F5D}">
      <dgm:prSet/>
      <dgm:spPr/>
      <dgm:t>
        <a:bodyPr/>
        <a:lstStyle/>
        <a:p>
          <a:pPr latinLnBrk="1"/>
          <a:endParaRPr lang="ko-KR" altLang="en-US"/>
        </a:p>
      </dgm:t>
    </dgm:pt>
    <dgm:pt modelId="{B4F333D4-1535-4B7F-A30F-45BDDB2AD392}" type="sibTrans" cxnId="{81610AB9-3A6E-4075-88B4-DB0E907A4F5D}">
      <dgm:prSet/>
      <dgm:spPr/>
      <dgm:t>
        <a:bodyPr/>
        <a:lstStyle/>
        <a:p>
          <a:pPr latinLnBrk="1"/>
          <a:endParaRPr lang="ko-KR" altLang="en-US"/>
        </a:p>
      </dgm:t>
    </dgm:pt>
    <dgm:pt modelId="{AFAB9EF0-7D36-4F15-B9B7-A38C416A08E7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>
            <a:lnSpc>
              <a:spcPts val="24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디지털 </a:t>
          </a:r>
          <a:endParaRPr lang="en-US" altLang="ko-KR" sz="20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atinLnBrk="1">
            <a:lnSpc>
              <a:spcPts val="24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마케팅 및</a:t>
          </a:r>
          <a:endParaRPr lang="en-US" altLang="ko-KR" sz="20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atinLnBrk="1">
            <a:lnSpc>
              <a:spcPts val="24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 </a:t>
          </a:r>
          <a:r>
            <a:rPr lang="en-US" altLang="ko-KR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AI </a:t>
          </a: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활용</a:t>
          </a:r>
          <a:endParaRPr lang="ko-KR" altLang="en-US" sz="20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gm:t>
    </dgm:pt>
    <dgm:pt modelId="{341E39F7-07F4-4D4B-963B-816FFF8C2765}" type="parTrans" cxnId="{3E952C3A-E059-4010-9923-52BFD4D394DE}">
      <dgm:prSet/>
      <dgm:spPr/>
      <dgm:t>
        <a:bodyPr/>
        <a:lstStyle/>
        <a:p>
          <a:pPr latinLnBrk="1"/>
          <a:endParaRPr lang="ko-KR" altLang="en-US"/>
        </a:p>
      </dgm:t>
    </dgm:pt>
    <dgm:pt modelId="{FDCC1634-C4BB-4288-817E-D08AC1DE5361}" type="sibTrans" cxnId="{3E952C3A-E059-4010-9923-52BFD4D394D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A70955EA-D969-4473-8B71-630AC3C9FAC4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>
            <a:lnSpc>
              <a:spcPts val="2400"/>
            </a:lnSpc>
          </a:pPr>
          <a:r>
            <a:rPr lang="en-US" altLang="ko-KR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K-</a:t>
          </a:r>
          <a:r>
            <a:rPr lang="ko-KR" altLang="en-US" sz="2000" dirty="0" err="1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컬처</a:t>
          </a:r>
          <a:endParaRPr lang="en-US" altLang="ko-KR" sz="20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atinLnBrk="1">
            <a:lnSpc>
              <a:spcPts val="24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융합</a:t>
          </a:r>
          <a:endParaRPr lang="ko-KR" altLang="en-US" sz="20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gm:t>
    </dgm:pt>
    <dgm:pt modelId="{43BFAD23-EDDF-4091-AA5E-2AD425230C18}" type="parTrans" cxnId="{598AC81D-68BF-45A2-B830-EE9540DA231F}">
      <dgm:prSet/>
      <dgm:spPr/>
      <dgm:t>
        <a:bodyPr/>
        <a:lstStyle/>
        <a:p>
          <a:pPr latinLnBrk="1"/>
          <a:endParaRPr lang="ko-KR" altLang="en-US"/>
        </a:p>
      </dgm:t>
    </dgm:pt>
    <dgm:pt modelId="{63BA50E7-2726-47BC-9CF5-FB63C7344B5F}" type="sibTrans" cxnId="{598AC81D-68BF-45A2-B830-EE9540DA231F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08B0E3A-9FFF-4BA6-9BAF-24E04ADB1136}">
      <dgm:prSet phldrT="[텍스트]" custT="1"/>
      <dgm:spPr>
        <a:solidFill>
          <a:schemeClr val="bg2">
            <a:lumMod val="25000"/>
          </a:schemeClr>
        </a:solidFill>
      </dgm:spPr>
      <dgm:t>
        <a:bodyPr/>
        <a:lstStyle/>
        <a:p>
          <a:pPr latinLnBrk="1">
            <a:lnSpc>
              <a:spcPts val="20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건강 </a:t>
          </a:r>
          <a:endParaRPr lang="en-US" altLang="ko-KR" sz="20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atinLnBrk="1">
            <a:lnSpc>
              <a:spcPts val="20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지향적 </a:t>
          </a:r>
          <a:endParaRPr lang="en-US" altLang="ko-KR" sz="20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atinLnBrk="1">
            <a:lnSpc>
              <a:spcPts val="2000"/>
            </a:lnSpc>
          </a:pPr>
          <a:r>
            <a:rPr lang="ko-KR" altLang="en-US" sz="20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소비</a:t>
          </a:r>
          <a:endParaRPr lang="ko-KR" altLang="en-US" sz="20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gm:t>
    </dgm:pt>
    <dgm:pt modelId="{1B6E9487-A44C-4F4F-A1B5-EDC060053B6F}" type="parTrans" cxnId="{FF1D1851-B827-45C2-9E2D-3C414BD0C970}">
      <dgm:prSet/>
      <dgm:spPr/>
      <dgm:t>
        <a:bodyPr/>
        <a:lstStyle/>
        <a:p>
          <a:pPr latinLnBrk="1"/>
          <a:endParaRPr lang="ko-KR" altLang="en-US"/>
        </a:p>
      </dgm:t>
    </dgm:pt>
    <dgm:pt modelId="{CABC01DC-2EC0-47A3-83C0-4C2575DC48D2}" type="sibTrans" cxnId="{FF1D1851-B827-45C2-9E2D-3C414BD0C97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99493FA-0E86-4CDA-9470-A2612880C2B6}" type="pres">
      <dgm:prSet presAssocID="{E9C541F7-423F-4201-8FA8-E1264DDC198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02EC1D-8CBA-4C1E-81EA-A0206FDF2389}" type="pres">
      <dgm:prSet presAssocID="{F9092AFD-F444-4DCD-AA30-05909AF8A047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46E5A20-A6E1-46C5-B94C-486756B99067}" type="pres">
      <dgm:prSet presAssocID="{AFAB9EF0-7D36-4F15-B9B7-A38C416A08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80F92C-FC16-437D-BCD6-0EEEE45E9A37}" type="pres">
      <dgm:prSet presAssocID="{AFAB9EF0-7D36-4F15-B9B7-A38C416A08E7}" presName="dummy" presStyleCnt="0"/>
      <dgm:spPr/>
    </dgm:pt>
    <dgm:pt modelId="{EBC4988D-69D1-47AD-9B50-B738B64687A1}" type="pres">
      <dgm:prSet presAssocID="{FDCC1634-C4BB-4288-817E-D08AC1DE536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660C593-BA8E-4426-8AAA-20DAE19758A5}" type="pres">
      <dgm:prSet presAssocID="{A70955EA-D969-4473-8B71-630AC3C9FAC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2382A8-1CAB-479D-9863-080FCC63AAAC}" type="pres">
      <dgm:prSet presAssocID="{A70955EA-D969-4473-8B71-630AC3C9FAC4}" presName="dummy" presStyleCnt="0"/>
      <dgm:spPr/>
    </dgm:pt>
    <dgm:pt modelId="{0D1F94A3-4344-4993-BD38-FB487AEAE0FA}" type="pres">
      <dgm:prSet presAssocID="{63BA50E7-2726-47BC-9CF5-FB63C7344B5F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E6E858B-D4B6-45F9-8F56-23805F358292}" type="pres">
      <dgm:prSet presAssocID="{E08B0E3A-9FFF-4BA6-9BAF-24E04ADB113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9AFCA8-DB7C-433E-9A95-51F4F3F3A5E7}" type="pres">
      <dgm:prSet presAssocID="{E08B0E3A-9FFF-4BA6-9BAF-24E04ADB1136}" presName="dummy" presStyleCnt="0"/>
      <dgm:spPr/>
    </dgm:pt>
    <dgm:pt modelId="{99E11931-E9CD-458B-A69D-D5AF6CE76E23}" type="pres">
      <dgm:prSet presAssocID="{CABC01DC-2EC0-47A3-83C0-4C2575DC48D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FF1D1851-B827-45C2-9E2D-3C414BD0C970}" srcId="{F9092AFD-F444-4DCD-AA30-05909AF8A047}" destId="{E08B0E3A-9FFF-4BA6-9BAF-24E04ADB1136}" srcOrd="2" destOrd="0" parTransId="{1B6E9487-A44C-4F4F-A1B5-EDC060053B6F}" sibTransId="{CABC01DC-2EC0-47A3-83C0-4C2575DC48D2}"/>
    <dgm:cxn modelId="{B3E187CC-FBF8-42F3-8018-EB7D822B8399}" type="presOf" srcId="{E9C541F7-423F-4201-8FA8-E1264DDC1984}" destId="{D99493FA-0E86-4CDA-9470-A2612880C2B6}" srcOrd="0" destOrd="0" presId="urn:microsoft.com/office/officeart/2005/8/layout/radial6"/>
    <dgm:cxn modelId="{6EC14022-4246-4A04-A8B1-D051835856BD}" type="presOf" srcId="{E08B0E3A-9FFF-4BA6-9BAF-24E04ADB1136}" destId="{EE6E858B-D4B6-45F9-8F56-23805F358292}" srcOrd="0" destOrd="0" presId="urn:microsoft.com/office/officeart/2005/8/layout/radial6"/>
    <dgm:cxn modelId="{28B0461F-39D7-4D77-9B6F-0ACD0DFBCA5F}" type="presOf" srcId="{A70955EA-D969-4473-8B71-630AC3C9FAC4}" destId="{0660C593-BA8E-4426-8AAA-20DAE19758A5}" srcOrd="0" destOrd="0" presId="urn:microsoft.com/office/officeart/2005/8/layout/radial6"/>
    <dgm:cxn modelId="{8F4E6ACA-8E6A-45DD-90FE-B95839794A1B}" type="presOf" srcId="{FDCC1634-C4BB-4288-817E-D08AC1DE5361}" destId="{EBC4988D-69D1-47AD-9B50-B738B64687A1}" srcOrd="0" destOrd="0" presId="urn:microsoft.com/office/officeart/2005/8/layout/radial6"/>
    <dgm:cxn modelId="{E189F8B3-D190-4806-A2CF-82F4F9A9C428}" type="presOf" srcId="{F9092AFD-F444-4DCD-AA30-05909AF8A047}" destId="{3E02EC1D-8CBA-4C1E-81EA-A0206FDF2389}" srcOrd="0" destOrd="0" presId="urn:microsoft.com/office/officeart/2005/8/layout/radial6"/>
    <dgm:cxn modelId="{3E952C3A-E059-4010-9923-52BFD4D394DE}" srcId="{F9092AFD-F444-4DCD-AA30-05909AF8A047}" destId="{AFAB9EF0-7D36-4F15-B9B7-A38C416A08E7}" srcOrd="0" destOrd="0" parTransId="{341E39F7-07F4-4D4B-963B-816FFF8C2765}" sibTransId="{FDCC1634-C4BB-4288-817E-D08AC1DE5361}"/>
    <dgm:cxn modelId="{598AC81D-68BF-45A2-B830-EE9540DA231F}" srcId="{F9092AFD-F444-4DCD-AA30-05909AF8A047}" destId="{A70955EA-D969-4473-8B71-630AC3C9FAC4}" srcOrd="1" destOrd="0" parTransId="{43BFAD23-EDDF-4091-AA5E-2AD425230C18}" sibTransId="{63BA50E7-2726-47BC-9CF5-FB63C7344B5F}"/>
    <dgm:cxn modelId="{6BF38029-6E46-440C-95DD-4FB72BED4E89}" type="presOf" srcId="{AFAB9EF0-7D36-4F15-B9B7-A38C416A08E7}" destId="{E46E5A20-A6E1-46C5-B94C-486756B99067}" srcOrd="0" destOrd="0" presId="urn:microsoft.com/office/officeart/2005/8/layout/radial6"/>
    <dgm:cxn modelId="{81610AB9-3A6E-4075-88B4-DB0E907A4F5D}" srcId="{E9C541F7-423F-4201-8FA8-E1264DDC1984}" destId="{F9092AFD-F444-4DCD-AA30-05909AF8A047}" srcOrd="0" destOrd="0" parTransId="{9E2FC5D0-D57A-4D02-A408-2076C7686191}" sibTransId="{B4F333D4-1535-4B7F-A30F-45BDDB2AD392}"/>
    <dgm:cxn modelId="{223A9F8A-6513-49D8-A1A4-F20628536B1A}" type="presOf" srcId="{63BA50E7-2726-47BC-9CF5-FB63C7344B5F}" destId="{0D1F94A3-4344-4993-BD38-FB487AEAE0FA}" srcOrd="0" destOrd="0" presId="urn:microsoft.com/office/officeart/2005/8/layout/radial6"/>
    <dgm:cxn modelId="{988BD183-8C6A-41ED-B5F0-4E908DF4D8A1}" type="presOf" srcId="{CABC01DC-2EC0-47A3-83C0-4C2575DC48D2}" destId="{99E11931-E9CD-458B-A69D-D5AF6CE76E23}" srcOrd="0" destOrd="0" presId="urn:microsoft.com/office/officeart/2005/8/layout/radial6"/>
    <dgm:cxn modelId="{ED86B2AD-2BE3-4323-9872-22CA4144492D}" type="presParOf" srcId="{D99493FA-0E86-4CDA-9470-A2612880C2B6}" destId="{3E02EC1D-8CBA-4C1E-81EA-A0206FDF2389}" srcOrd="0" destOrd="0" presId="urn:microsoft.com/office/officeart/2005/8/layout/radial6"/>
    <dgm:cxn modelId="{F1274BB4-4BC3-4937-A7F5-FDB5205636DE}" type="presParOf" srcId="{D99493FA-0E86-4CDA-9470-A2612880C2B6}" destId="{E46E5A20-A6E1-46C5-B94C-486756B99067}" srcOrd="1" destOrd="0" presId="urn:microsoft.com/office/officeart/2005/8/layout/radial6"/>
    <dgm:cxn modelId="{99E4E851-C439-4740-ADB0-8D8FED998951}" type="presParOf" srcId="{D99493FA-0E86-4CDA-9470-A2612880C2B6}" destId="{4880F92C-FC16-437D-BCD6-0EEEE45E9A37}" srcOrd="2" destOrd="0" presId="urn:microsoft.com/office/officeart/2005/8/layout/radial6"/>
    <dgm:cxn modelId="{0B926D85-2494-4ADF-BEF0-59595424FD3C}" type="presParOf" srcId="{D99493FA-0E86-4CDA-9470-A2612880C2B6}" destId="{EBC4988D-69D1-47AD-9B50-B738B64687A1}" srcOrd="3" destOrd="0" presId="urn:microsoft.com/office/officeart/2005/8/layout/radial6"/>
    <dgm:cxn modelId="{92BE22C9-C8AB-4CC2-815C-296F6B37FA90}" type="presParOf" srcId="{D99493FA-0E86-4CDA-9470-A2612880C2B6}" destId="{0660C593-BA8E-4426-8AAA-20DAE19758A5}" srcOrd="4" destOrd="0" presId="urn:microsoft.com/office/officeart/2005/8/layout/radial6"/>
    <dgm:cxn modelId="{3A92EBB4-1653-409D-87BD-F5A6C547BC44}" type="presParOf" srcId="{D99493FA-0E86-4CDA-9470-A2612880C2B6}" destId="{722382A8-1CAB-479D-9863-080FCC63AAAC}" srcOrd="5" destOrd="0" presId="urn:microsoft.com/office/officeart/2005/8/layout/radial6"/>
    <dgm:cxn modelId="{DF1AC089-CC7B-461B-AD93-BEB3F00C0A40}" type="presParOf" srcId="{D99493FA-0E86-4CDA-9470-A2612880C2B6}" destId="{0D1F94A3-4344-4993-BD38-FB487AEAE0FA}" srcOrd="6" destOrd="0" presId="urn:microsoft.com/office/officeart/2005/8/layout/radial6"/>
    <dgm:cxn modelId="{29165B07-8842-40F0-B94A-8942AA4C11CC}" type="presParOf" srcId="{D99493FA-0E86-4CDA-9470-A2612880C2B6}" destId="{EE6E858B-D4B6-45F9-8F56-23805F358292}" srcOrd="7" destOrd="0" presId="urn:microsoft.com/office/officeart/2005/8/layout/radial6"/>
    <dgm:cxn modelId="{FF4E3202-07A9-42B6-A51E-B8F9C694BB4C}" type="presParOf" srcId="{D99493FA-0E86-4CDA-9470-A2612880C2B6}" destId="{DB9AFCA8-DB7C-433E-9A95-51F4F3F3A5E7}" srcOrd="8" destOrd="0" presId="urn:microsoft.com/office/officeart/2005/8/layout/radial6"/>
    <dgm:cxn modelId="{3929C293-6D53-46CD-958E-E1BA3AC7269C}" type="presParOf" srcId="{D99493FA-0E86-4CDA-9470-A2612880C2B6}" destId="{99E11931-E9CD-458B-A69D-D5AF6CE76E23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11931-E9CD-458B-A69D-D5AF6CE76E23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1F94A3-4344-4993-BD38-FB487AEAE0FA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C4988D-69D1-47AD-9B50-B738B64687A1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02EC1D-8CBA-4C1E-81EA-A0206FDF2389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rgbClr val="BB251E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ts val="25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rPr>
            <a:t>주요</a:t>
          </a:r>
          <a:endParaRPr lang="en-US" altLang="ko-KR" sz="3200" kern="1200" dirty="0" smtClean="0">
            <a:latin typeface="Pretendard ExtraBold" panose="02000903000000020004" pitchFamily="50" charset="-127"/>
            <a:ea typeface="Pretendard ExtraBold" panose="02000903000000020004" pitchFamily="50" charset="-127"/>
            <a:cs typeface="Pretendard ExtraBold" panose="02000903000000020004" pitchFamily="50" charset="-127"/>
          </a:endParaRPr>
        </a:p>
        <a:p>
          <a:pPr lvl="0" algn="ctr" defTabSz="1422400" latinLnBrk="1">
            <a:lnSpc>
              <a:spcPts val="25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rPr>
            <a:t>트렌드</a:t>
          </a:r>
          <a:endParaRPr lang="ko-KR" altLang="en-US" sz="3200" kern="1200" dirty="0">
            <a:latin typeface="Pretendard ExtraBold" panose="02000903000000020004" pitchFamily="50" charset="-127"/>
            <a:ea typeface="Pretendard ExtraBold" panose="02000903000000020004" pitchFamily="50" charset="-127"/>
            <a:cs typeface="Pretendard ExtraBold" panose="02000903000000020004" pitchFamily="50" charset="-127"/>
          </a:endParaRPr>
        </a:p>
      </dsp:txBody>
      <dsp:txXfrm>
        <a:off x="3338563" y="2172886"/>
        <a:ext cx="1450873" cy="1450873"/>
      </dsp:txXfrm>
    </dsp:sp>
    <dsp:sp modelId="{E46E5A20-A6E1-46C5-B94C-486756B99067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디지털 </a:t>
          </a:r>
          <a:endParaRPr lang="en-US" altLang="ko-KR" sz="2000" kern="12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vl="0" algn="ctr" defTabSz="889000" latinLnBrk="1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마케팅 및</a:t>
          </a:r>
          <a:endParaRPr lang="en-US" altLang="ko-KR" sz="2000" kern="12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vl="0" algn="ctr" defTabSz="889000" latinLnBrk="1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 </a:t>
          </a:r>
          <a:r>
            <a:rPr lang="en-US" altLang="ko-KR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AI </a:t>
          </a: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활용</a:t>
          </a:r>
          <a:endParaRPr lang="ko-KR" altLang="en-US" sz="2000" kern="12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sp:txBody>
      <dsp:txXfrm>
        <a:off x="3556194" y="211966"/>
        <a:ext cx="1015610" cy="1015610"/>
      </dsp:txXfrm>
    </dsp:sp>
    <dsp:sp modelId="{0660C593-BA8E-4426-8AAA-20DAE19758A5}">
      <dsp:nvSpPr>
        <dsp:cNvPr id="0" name=""/>
        <dsp:cNvSpPr/>
      </dsp:nvSpPr>
      <dsp:spPr>
        <a:xfrm>
          <a:off x="5232535" y="3269453"/>
          <a:ext cx="1436290" cy="1436290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K-</a:t>
          </a:r>
          <a:r>
            <a:rPr lang="ko-KR" altLang="en-US" sz="2000" kern="1200" dirty="0" err="1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컬처</a:t>
          </a:r>
          <a:endParaRPr lang="en-US" altLang="ko-KR" sz="2000" kern="12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vl="0" algn="ctr" defTabSz="889000" latinLnBrk="1">
            <a:lnSpc>
              <a:spcPts val="24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융합</a:t>
          </a:r>
          <a:endParaRPr lang="ko-KR" altLang="en-US" sz="2000" kern="12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sp:txBody>
      <dsp:txXfrm>
        <a:off x="5442875" y="3479793"/>
        <a:ext cx="1015610" cy="1015610"/>
      </dsp:txXfrm>
    </dsp:sp>
    <dsp:sp modelId="{EE6E858B-D4B6-45F9-8F56-23805F358292}">
      <dsp:nvSpPr>
        <dsp:cNvPr id="0" name=""/>
        <dsp:cNvSpPr/>
      </dsp:nvSpPr>
      <dsp:spPr>
        <a:xfrm>
          <a:off x="1459173" y="3269453"/>
          <a:ext cx="1436290" cy="1436290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건강 </a:t>
          </a:r>
          <a:endParaRPr lang="en-US" altLang="ko-KR" sz="2000" kern="12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vl="0" algn="ctr" defTabSz="889000" latinLnBrk="1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지향적 </a:t>
          </a:r>
          <a:endParaRPr lang="en-US" altLang="ko-KR" sz="2000" kern="1200" dirty="0" smtClean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  <a:p>
          <a:pPr lvl="0" algn="ctr" defTabSz="889000" latinLnBrk="1">
            <a:lnSpc>
              <a:spcPts val="2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rPr>
            <a:t>소비</a:t>
          </a:r>
          <a:endParaRPr lang="ko-KR" altLang="en-US" sz="2000" kern="1200" dirty="0">
            <a:latin typeface="Pretendard Medium" panose="02000603000000020004" pitchFamily="50" charset="-127"/>
            <a:ea typeface="Pretendard Medium" panose="02000603000000020004" pitchFamily="50" charset="-127"/>
            <a:cs typeface="Pretendard Medium" panose="02000603000000020004" pitchFamily="50" charset="-127"/>
          </a:endParaRPr>
        </a:p>
      </dsp:txBody>
      <dsp:txXfrm>
        <a:off x="1669513" y="3479793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02311-8E43-4A86-BF64-BB06D6896195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93E77-C2C4-4486-94B0-0E308217E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9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8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54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3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오리온 심볼은 지구와 별을 상징하고 있습니다</a:t>
            </a:r>
            <a:r>
              <a:rPr lang="en-US" altLang="ko-KR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r>
              <a:rPr lang="ko-KR" altLang="en-US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지구를 형상화한 둥근 원은 세계를 무대로 나아가는 오리온의 국제성을 의미합니다</a:t>
            </a:r>
            <a:r>
              <a:rPr lang="en-US" altLang="ko-KR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ko-KR" altLang="en-US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점점 크게 움직이는 별은 글로벌 기업으로 발돋움하는 기업의 미래 의지를 나타냅니다</a:t>
            </a:r>
            <a:r>
              <a:rPr lang="en-US" altLang="ko-KR" sz="8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4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경영은 기업이 환경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(Social),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지배구조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(Governance)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지속가능한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발전을 추구하는 경영 전략입니다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9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ESG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경영은 기업이 환경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(Environment),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(Social),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지배구조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(Governance)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고려하여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지속가능한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발전을 추구하는 경영 전략입니다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75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오리온이 충북 진천을 비롯해 러시아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베트남에 식품 생산기지를 새로 구축하면서 글로벌 시장 확대에 속도를 내고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원을 투자해 생산 역량을 강화함으로써 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스낵’ 선두주자 자리를 지키고 매출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영업이익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원의 목표를 달성하기 위해서다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오리온의 대규모 투자는 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스낵’ 인기에 힘입은 해외 법인의 실적이 견인했다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오리온은 지난해 연결 기준 매출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영업이익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5436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원으로 창사 이래 최대 실적을 거뒀다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26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93E77-C2C4-4486-94B0-0E308217E7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55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3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92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7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7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2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1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0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0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0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4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3ED73-72A0-43B5-8FF3-AD091A0E68B6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FF87C-DCD4-4720-976C-113EC28020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27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163240" y="-152401"/>
            <a:ext cx="9865519" cy="213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latin typeface="Stencil BT" pitchFamily="2" charset="0"/>
              </a:rPr>
              <a:t>O</a:t>
            </a:r>
            <a:r>
              <a:rPr lang="en-US" altLang="ko-KR" sz="10000" dirty="0" smtClean="0">
                <a:latin typeface="Stencil BT" pitchFamily="2" charset="0"/>
              </a:rPr>
              <a:t> </a:t>
            </a:r>
            <a:r>
              <a:rPr lang="en-US" altLang="ko-KR" sz="16600" dirty="0" smtClean="0">
                <a:latin typeface="Stencil BT" pitchFamily="2" charset="0"/>
              </a:rPr>
              <a:t>R</a:t>
            </a:r>
            <a:r>
              <a:rPr lang="en-US" altLang="ko-KR" sz="10000" dirty="0" smtClean="0">
                <a:latin typeface="Stencil BT" pitchFamily="2" charset="0"/>
              </a:rPr>
              <a:t> </a:t>
            </a:r>
            <a:r>
              <a:rPr lang="en-US" altLang="ko-KR" sz="16600" dirty="0" smtClean="0">
                <a:latin typeface="Stencil BT" pitchFamily="2" charset="0"/>
              </a:rPr>
              <a:t>I</a:t>
            </a:r>
            <a:r>
              <a:rPr lang="en-US" altLang="ko-KR" sz="10000" dirty="0" smtClean="0">
                <a:latin typeface="Stencil BT" pitchFamily="2" charset="0"/>
              </a:rPr>
              <a:t> </a:t>
            </a:r>
            <a:r>
              <a:rPr lang="en-US" altLang="ko-KR" sz="16600" dirty="0" smtClean="0">
                <a:latin typeface="Stencil BT" pitchFamily="2" charset="0"/>
              </a:rPr>
              <a:t>O</a:t>
            </a:r>
            <a:r>
              <a:rPr lang="en-US" altLang="ko-KR" sz="10000" dirty="0" smtClean="0">
                <a:latin typeface="Stencil BT" pitchFamily="2" charset="0"/>
              </a:rPr>
              <a:t> </a:t>
            </a:r>
            <a:r>
              <a:rPr lang="en-US" altLang="ko-KR" sz="16600" dirty="0" smtClean="0">
                <a:latin typeface="Stencil BT" pitchFamily="2" charset="0"/>
              </a:rPr>
              <a:t>N</a:t>
            </a:r>
            <a:endParaRPr lang="ko-KR" altLang="en-US" sz="16600" dirty="0">
              <a:latin typeface="Stencil BT" pitchFamily="2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7750" y="6305550"/>
            <a:ext cx="100869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086225" y="6257927"/>
            <a:ext cx="4019550" cy="476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ⓒ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2025. </a:t>
            </a:r>
            <a:r>
              <a:rPr lang="en-US" altLang="ko-KR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Jinyeong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All rights reserved.</a:t>
            </a:r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322313" y="2675887"/>
            <a:ext cx="780862" cy="732217"/>
            <a:chOff x="1066819" y="2843866"/>
            <a:chExt cx="780862" cy="732217"/>
          </a:xfrm>
        </p:grpSpPr>
        <p:sp>
          <p:nvSpPr>
            <p:cNvPr id="13" name="갈매기형 수장 12"/>
            <p:cNvSpPr/>
            <p:nvPr/>
          </p:nvSpPr>
          <p:spPr>
            <a:xfrm rot="2656169">
              <a:off x="1261412" y="2843866"/>
              <a:ext cx="586269" cy="732217"/>
            </a:xfrm>
            <a:prstGeom prst="chevron">
              <a:avLst>
                <a:gd name="adj" fmla="val 600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2582821">
              <a:off x="1066819" y="2948874"/>
              <a:ext cx="653855" cy="194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038474" y="3163359"/>
            <a:ext cx="7025839" cy="1117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dirty="0" smtClean="0">
                <a:latin typeface="KBO 다이아고딕 Medium" pitchFamily="2" charset="-127"/>
                <a:ea typeface="KBO 다이아고딕 Medium" pitchFamily="2" charset="-127"/>
                <a:cs typeface="Arial Unicode MS" panose="020B0604020202020204" pitchFamily="50" charset="-127"/>
              </a:rPr>
              <a:t>오리온</a:t>
            </a:r>
            <a:endParaRPr lang="en-US" altLang="ko-KR" sz="4000" dirty="0" smtClean="0">
              <a:latin typeface="KBO 다이아고딕 Medium" pitchFamily="2" charset="-127"/>
              <a:ea typeface="KBO 다이아고딕 Medium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4000" dirty="0" smtClean="0">
                <a:latin typeface="KBO 다이아고딕 Medium" pitchFamily="2" charset="-127"/>
                <a:ea typeface="KBO 다이아고딕 Medium" pitchFamily="2" charset="-127"/>
                <a:cs typeface="Arial Unicode MS" panose="020B0604020202020204" pitchFamily="50" charset="-127"/>
              </a:rPr>
              <a:t>웹사이트 </a:t>
            </a:r>
            <a:r>
              <a:rPr lang="ko-KR" altLang="en-US" sz="4000" dirty="0" err="1" smtClean="0">
                <a:latin typeface="KBO 다이아고딕 Medium" pitchFamily="2" charset="-127"/>
                <a:ea typeface="KBO 다이아고딕 Medium" pitchFamily="2" charset="-127"/>
                <a:cs typeface="Arial Unicode MS" panose="020B0604020202020204" pitchFamily="50" charset="-127"/>
              </a:rPr>
              <a:t>리뉴얼</a:t>
            </a:r>
            <a:r>
              <a:rPr lang="ko-KR" altLang="en-US" sz="4000" dirty="0" smtClean="0">
                <a:latin typeface="KBO 다이아고딕 Medium" pitchFamily="2" charset="-127"/>
                <a:ea typeface="KBO 다이아고딕 Medium" pitchFamily="2" charset="-127"/>
                <a:cs typeface="Arial Unicode MS" panose="020B0604020202020204" pitchFamily="50" charset="-127"/>
              </a:rPr>
              <a:t> 프로젝트 제안서</a:t>
            </a:r>
            <a:endParaRPr lang="ko-KR" altLang="en-US" sz="4000" dirty="0">
              <a:latin typeface="KBO 다이아고딕 Medium" pitchFamily="2" charset="-127"/>
              <a:ea typeface="KBO 다이아고딕 Medium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96651" y="2713506"/>
            <a:ext cx="680085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제과를 넘어 글로벌 식품 </a:t>
            </a:r>
            <a:r>
              <a:rPr lang="en-US" altLang="ko-KR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· </a:t>
            </a:r>
            <a:r>
              <a:rPr lang="ko-KR" altLang="en-US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헬스케어 기업으로 도약</a:t>
            </a:r>
            <a:r>
              <a:rPr lang="en-US" altLang="ko-KR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!</a:t>
            </a:r>
            <a:endParaRPr lang="ko-KR" altLang="en-US" dirty="0">
              <a:latin typeface="KBO 다이아고딕 Light" pitchFamily="2" charset="-127"/>
              <a:ea typeface="KBO 다이아고딕 Light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13277" y="5724597"/>
            <a:ext cx="1515482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기획자</a:t>
            </a:r>
            <a:r>
              <a:rPr lang="en-US" altLang="ko-KR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: </a:t>
            </a:r>
            <a:r>
              <a:rPr lang="ko-KR" altLang="en-US" dirty="0" smtClean="0">
                <a:latin typeface="KBO 다이아고딕 Light" pitchFamily="2" charset="-127"/>
                <a:ea typeface="KBO 다이아고딕 Light" pitchFamily="2" charset="-127"/>
                <a:cs typeface="Arial Unicode MS" panose="020B0604020202020204" pitchFamily="50" charset="-127"/>
              </a:rPr>
              <a:t>이진영</a:t>
            </a:r>
            <a:endParaRPr lang="en-US" altLang="ko-KR" dirty="0" smtClean="0">
              <a:latin typeface="KBO 다이아고딕 Light" pitchFamily="2" charset="-127"/>
              <a:ea typeface="KBO 다이아고딕 Light" pitchFamily="2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8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81974" y="428625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67389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002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9655" y="1016794"/>
            <a:ext cx="5106625" cy="2138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spc="-150" dirty="0" smtClean="0">
                <a:solidFill>
                  <a:srgbClr val="2B2B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Our </a:t>
            </a:r>
            <a:r>
              <a:rPr lang="en-US" altLang="ko-KR" sz="4400" spc="-150" dirty="0">
                <a:solidFill>
                  <a:srgbClr val="2B2B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Keywords </a:t>
            </a:r>
            <a:endParaRPr lang="en-US" altLang="ko-KR" sz="4400" spc="-150" dirty="0" smtClean="0">
              <a:solidFill>
                <a:srgbClr val="2B2B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4400" spc="-150" dirty="0" smtClean="0">
                <a:solidFill>
                  <a:srgbClr val="2B2B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for a </a:t>
            </a:r>
            <a:r>
              <a:rPr lang="en-US" altLang="ko-KR" sz="4400" spc="-150" dirty="0">
                <a:solidFill>
                  <a:srgbClr val="2B2B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Better </a:t>
            </a:r>
            <a:endParaRPr lang="en-US" altLang="ko-KR" sz="4400" spc="-150" dirty="0" smtClean="0">
              <a:solidFill>
                <a:srgbClr val="2B2B2B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4400" spc="-150" dirty="0" smtClean="0">
                <a:solidFill>
                  <a:srgbClr val="2B2B2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Web Experience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26039" y="2800005"/>
            <a:ext cx="5377506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rgbClr val="2B2B2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ko-KR" altLang="en-US" sz="1600" dirty="0" smtClean="0">
                <a:solidFill>
                  <a:srgbClr val="2B2B2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 </a:t>
            </a:r>
            <a:r>
              <a:rPr lang="ko-KR" altLang="en-US" sz="1600" dirty="0">
                <a:solidFill>
                  <a:srgbClr val="2B2B2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나은 웹 경험을 위한 우리의 </a:t>
            </a:r>
            <a:r>
              <a:rPr lang="ko-KR" altLang="en-US" sz="1600" dirty="0" smtClean="0">
                <a:solidFill>
                  <a:srgbClr val="2B2B2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키워드</a:t>
            </a:r>
            <a:r>
              <a:rPr lang="en-US" altLang="ko-KR" sz="1600" dirty="0" smtClean="0">
                <a:solidFill>
                  <a:srgbClr val="2B2B2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</a:t>
            </a:r>
            <a:endParaRPr lang="ko-KR" altLang="en-US" sz="1600" dirty="0">
              <a:solidFill>
                <a:srgbClr val="2B2B2B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69695" y="3429000"/>
            <a:ext cx="2887189" cy="3429000"/>
            <a:chOff x="669695" y="3429000"/>
            <a:chExt cx="2887189" cy="3429000"/>
          </a:xfrm>
        </p:grpSpPr>
        <p:sp>
          <p:nvSpPr>
            <p:cNvPr id="11" name="직사각형 10"/>
            <p:cNvSpPr/>
            <p:nvPr/>
          </p:nvSpPr>
          <p:spPr>
            <a:xfrm>
              <a:off x="669695" y="3429000"/>
              <a:ext cx="2883600" cy="2681654"/>
            </a:xfrm>
            <a:prstGeom prst="rect">
              <a:avLst/>
            </a:prstGeom>
            <a:solidFill>
              <a:srgbClr val="F4F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73284" y="6110654"/>
              <a:ext cx="2883600" cy="747346"/>
            </a:xfrm>
            <a:prstGeom prst="rect">
              <a:avLst/>
            </a:prstGeom>
            <a:solidFill>
              <a:srgbClr val="BB27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37202" y="44673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2B2B2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003</a:t>
              </a:r>
            </a:p>
            <a:p>
              <a:pPr algn="ctr"/>
              <a:endParaRPr lang="en-US" altLang="ko-KR" sz="700" dirty="0" smtClean="0">
                <a:solidFill>
                  <a:srgbClr val="2B2B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rgbClr val="2B2B2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OVERVIEW</a:t>
              </a:r>
              <a:endParaRPr lang="ko-KR" altLang="en-US" sz="1600" dirty="0">
                <a:solidFill>
                  <a:srgbClr val="2B2B2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45187" y="61818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프로젝트 개요 및 목표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549860" y="3429000"/>
            <a:ext cx="2887035" cy="3429000"/>
            <a:chOff x="3549860" y="3429000"/>
            <a:chExt cx="2887035" cy="3429000"/>
          </a:xfrm>
        </p:grpSpPr>
        <p:sp>
          <p:nvSpPr>
            <p:cNvPr id="51" name="직사각형 50"/>
            <p:cNvSpPr/>
            <p:nvPr/>
          </p:nvSpPr>
          <p:spPr>
            <a:xfrm>
              <a:off x="3553295" y="3429000"/>
              <a:ext cx="2883600" cy="2681654"/>
            </a:xfrm>
            <a:prstGeom prst="rect">
              <a:avLst/>
            </a:prstGeom>
            <a:solidFill>
              <a:srgbClr val="BB27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549860" y="6110654"/>
              <a:ext cx="2883600" cy="747346"/>
            </a:xfrm>
            <a:prstGeom prst="rect">
              <a:avLst/>
            </a:prstGeom>
            <a:solidFill>
              <a:srgbClr val="A3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929593" y="44673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005</a:t>
              </a:r>
            </a:p>
            <a:p>
              <a:pPr algn="ctr"/>
              <a:endParaRPr lang="en-US" altLang="ko-KR" sz="7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ANALYSIS</a:t>
              </a:r>
              <a:endPara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921763" y="61818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시장 및 경쟁사 분석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426282" y="3429000"/>
            <a:ext cx="2887189" cy="3429000"/>
            <a:chOff x="6426282" y="3429000"/>
            <a:chExt cx="2887189" cy="3429000"/>
          </a:xfrm>
        </p:grpSpPr>
        <p:sp>
          <p:nvSpPr>
            <p:cNvPr id="52" name="직사각형 51"/>
            <p:cNvSpPr/>
            <p:nvPr/>
          </p:nvSpPr>
          <p:spPr>
            <a:xfrm>
              <a:off x="6429871" y="3429000"/>
              <a:ext cx="2883600" cy="2681654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426282" y="6110654"/>
              <a:ext cx="2883600" cy="747346"/>
            </a:xfrm>
            <a:prstGeom prst="rect">
              <a:avLst/>
            </a:prstGeom>
            <a:solidFill>
              <a:srgbClr val="801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797378" y="4467346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000</a:t>
              </a:r>
            </a:p>
            <a:p>
              <a:pPr algn="ctr"/>
              <a:endParaRPr lang="en-US" altLang="ko-KR" sz="7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USER RESEARCH</a:t>
              </a:r>
              <a:endPara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798185" y="61818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사용자 조사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06447" y="3429000"/>
            <a:ext cx="2883600" cy="3429000"/>
            <a:chOff x="9306447" y="3429000"/>
            <a:chExt cx="2883600" cy="3429000"/>
          </a:xfrm>
        </p:grpSpPr>
        <p:sp>
          <p:nvSpPr>
            <p:cNvPr id="53" name="직사각형 52"/>
            <p:cNvSpPr/>
            <p:nvPr/>
          </p:nvSpPr>
          <p:spPr>
            <a:xfrm>
              <a:off x="9306447" y="3429000"/>
              <a:ext cx="2883600" cy="2681654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306447" y="6110654"/>
              <a:ext cx="2883600" cy="747346"/>
            </a:xfrm>
            <a:prstGeom prst="rect">
              <a:avLst/>
            </a:prstGeom>
            <a:solidFill>
              <a:srgbClr val="75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681861" y="4467345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000</a:t>
              </a:r>
            </a:p>
            <a:p>
              <a:pPr algn="ctr"/>
              <a:endParaRPr lang="en-US" altLang="ko-KR" sz="70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DESIGN PLANNING</a:t>
              </a:r>
              <a:endParaRPr lang="ko-KR" altLang="en-US" sz="16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678350" y="6181847"/>
              <a:ext cx="2139795" cy="604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디자인 기획 및 설계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79655" y="667544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81974" y="428625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67389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003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4982" y="668032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096000" y="751243"/>
            <a:ext cx="6086272" cy="6106757"/>
            <a:chOff x="6067647" y="731053"/>
            <a:chExt cx="6124353" cy="6224910"/>
          </a:xfrm>
        </p:grpSpPr>
        <p:pic>
          <p:nvPicPr>
            <p:cNvPr id="1028" name="Picture 4" descr="오리온 계열사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8" t="347" r="19543" b="-347"/>
            <a:stretch/>
          </p:blipFill>
          <p:spPr bwMode="auto">
            <a:xfrm>
              <a:off x="6067647" y="731053"/>
              <a:ext cx="6124353" cy="6214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067647" y="731053"/>
              <a:ext cx="6124353" cy="6224910"/>
            </a:xfrm>
            <a:prstGeom prst="rect">
              <a:avLst/>
            </a:prstGeom>
            <a:solidFill>
              <a:schemeClr val="dk1">
                <a:alpha val="3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45179" y="1821956"/>
            <a:ext cx="5012530" cy="132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1956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설립 이후 ‘사람이 먹는 음식만큼은 가장 정직한 마음으로 </a:t>
            </a:r>
            <a:endParaRPr lang="en-US" altLang="ko-KR" sz="1400" dirty="0" smtClean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400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만들어야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한다’라는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창업 정신 아래 ‘초코파이情’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포카칩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꼬북칩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 등 수많은 히트 제품들을 선보이며 국내외 제과 산업을 이끌어왔습니다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30" name="Picture 6" descr="https://www.orionworld.com/theme/102114/kr/assets/images/sub/orion/ci_k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6" y="1090152"/>
            <a:ext cx="24669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02781" y="3884533"/>
            <a:ext cx="537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오리온은 식품에 대한 올바른 철학과 전통을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5816" y="4435906"/>
            <a:ext cx="5768937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바탕으로 세계를 향해 끊임없이 혁신하며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05816" y="5540783"/>
            <a:ext cx="4611048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도약해 나가고 있습니다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5996" y="4996965"/>
            <a:ext cx="495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글로벌 종합식품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헬스케어 기업으로서</a:t>
            </a:r>
          </a:p>
        </p:txBody>
      </p:sp>
    </p:spTree>
    <p:extLst>
      <p:ext uri="{BB962C8B-B14F-4D97-AF65-F5344CB8AC3E}">
        <p14:creationId xmlns:p14="http://schemas.microsoft.com/office/powerpoint/2010/main" val="201162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81974" y="428625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67389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004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4982" y="668032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547059" y="1777100"/>
            <a:ext cx="9708979" cy="2243629"/>
            <a:chOff x="1068512" y="1650572"/>
            <a:chExt cx="10578206" cy="2444497"/>
          </a:xfrm>
        </p:grpSpPr>
        <p:sp>
          <p:nvSpPr>
            <p:cNvPr id="13" name="직사각형 12"/>
            <p:cNvSpPr/>
            <p:nvPr/>
          </p:nvSpPr>
          <p:spPr>
            <a:xfrm>
              <a:off x="1068512" y="1650572"/>
              <a:ext cx="10578206" cy="24444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04" b="50478"/>
            <a:stretch/>
          </p:blipFill>
          <p:spPr>
            <a:xfrm>
              <a:off x="4427078" y="2069761"/>
              <a:ext cx="2267184" cy="147059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65" t="42207" r="17466" b="29593"/>
            <a:stretch/>
          </p:blipFill>
          <p:spPr>
            <a:xfrm>
              <a:off x="1276948" y="2041657"/>
              <a:ext cx="1784451" cy="1526803"/>
            </a:xfrm>
            <a:prstGeom prst="rect">
              <a:avLst/>
            </a:prstGeom>
          </p:spPr>
        </p:pic>
        <p:sp>
          <p:nvSpPr>
            <p:cNvPr id="14" name="십자형 13"/>
            <p:cNvSpPr/>
            <p:nvPr/>
          </p:nvSpPr>
          <p:spPr>
            <a:xfrm>
              <a:off x="3351444" y="2481422"/>
              <a:ext cx="657546" cy="647272"/>
            </a:xfrm>
            <a:prstGeom prst="plus">
              <a:avLst>
                <a:gd name="adj" fmla="val 40873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등호 14"/>
            <p:cNvSpPr/>
            <p:nvPr/>
          </p:nvSpPr>
          <p:spPr>
            <a:xfrm>
              <a:off x="6922569" y="2549184"/>
              <a:ext cx="1137372" cy="647272"/>
            </a:xfrm>
            <a:prstGeom prst="mathEqual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https://www.orionworld.com/theme/102114/kr/assets/images/sub/orion/ci_k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478" y="2549184"/>
              <a:ext cx="3043703" cy="658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878067" y="356953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지구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68951" y="356846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별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60079" y="720420"/>
            <a:ext cx="179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CI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소개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0078" y="4568520"/>
            <a:ext cx="2607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360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CI </a:t>
            </a:r>
            <a:r>
              <a:rPr lang="ko-KR" altLang="en-US" sz="36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 규정</a:t>
            </a:r>
            <a:endParaRPr lang="ko-KR" altLang="en-US" sz="36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47058" y="5555723"/>
            <a:ext cx="97089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색상 </a:t>
            </a:r>
            <a:r>
              <a:rPr lang="en-US" altLang="ko-KR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오리온 </a:t>
            </a:r>
            <a:r>
              <a:rPr lang="en-US" altLang="ko-KR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CI</a:t>
            </a:r>
            <a:r>
              <a:rPr lang="ko-KR" altLang="en-US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주색은 오리온 레드</a:t>
            </a:r>
            <a:r>
              <a:rPr lang="en-US" altLang="ko-KR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(Red/DIC 157)</a:t>
            </a:r>
            <a:r>
              <a:rPr lang="ko-KR" altLang="en-US" sz="15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구성되어 있습니다</a:t>
            </a:r>
            <a:r>
              <a:rPr lang="en-US" altLang="ko-KR" sz="1500" dirty="0" smtClean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r>
              <a:rPr lang="ko-KR" alt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ko-KR" altLang="en-US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1400" dirty="0" err="1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로고타입</a:t>
            </a:r>
            <a:r>
              <a:rPr lang="ko-KR" altLang="en-US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오리온 </a:t>
            </a:r>
            <a:r>
              <a:rPr lang="ko-KR" altLang="en-US" sz="1400" dirty="0" err="1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로고타입은</a:t>
            </a:r>
            <a:r>
              <a:rPr lang="ko-KR" altLang="en-US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한글과 영문 </a:t>
            </a:r>
            <a:r>
              <a:rPr lang="en-US" altLang="ko-KR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종류가 있으며 특수한 경우를 제외하고는 항상 심볼과 </a:t>
            </a:r>
            <a:r>
              <a:rPr lang="ko-KR" altLang="en-US" sz="1400" dirty="0" err="1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로고타입</a:t>
            </a:r>
            <a:r>
              <a:rPr lang="ko-KR" altLang="en-US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조합으로 사용해야 합니다</a:t>
            </a:r>
            <a:r>
              <a:rPr lang="en-US" altLang="ko-KR" sz="1400" dirty="0">
                <a:solidFill>
                  <a:srgbClr val="22222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그룹 1023"/>
          <p:cNvGrpSpPr/>
          <p:nvPr/>
        </p:nvGrpSpPr>
        <p:grpSpPr>
          <a:xfrm>
            <a:off x="0" y="1"/>
            <a:ext cx="12192000" cy="6858000"/>
            <a:chOff x="674362" y="759617"/>
            <a:chExt cx="11517638" cy="6098383"/>
          </a:xfrm>
        </p:grpSpPr>
        <p:pic>
          <p:nvPicPr>
            <p:cNvPr id="1026" name="Picture 2" descr="일몰, 공장, 건물, 조명, 산업, 산업 공장, 오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362" y="759617"/>
              <a:ext cx="11517638" cy="60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684440" y="774647"/>
              <a:ext cx="11507560" cy="6069498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43100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005</a:t>
            </a:r>
            <a:endParaRPr lang="ko-KR" altLang="en-US" sz="120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solidFill>
                  <a:schemeClr val="bg1"/>
                </a:solidFill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solidFill>
                <a:schemeClr val="bg1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40393" y="673894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81974" y="673893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0078" y="720420"/>
            <a:ext cx="43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360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산업 특성 및 주요 특징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47834" y="4566784"/>
            <a:ext cx="1290738" cy="1187383"/>
            <a:chOff x="1866491" y="4566784"/>
            <a:chExt cx="1290738" cy="1187383"/>
          </a:xfrm>
        </p:grpSpPr>
        <p:sp>
          <p:nvSpPr>
            <p:cNvPr id="12" name="모서리가 둥근 직사각형 11"/>
            <p:cNvSpPr/>
            <p:nvPr/>
          </p:nvSpPr>
          <p:spPr>
            <a:xfrm rot="2675449">
              <a:off x="1918168" y="4566784"/>
              <a:ext cx="1187383" cy="1187383"/>
            </a:xfrm>
            <a:prstGeom prst="roundRect">
              <a:avLst/>
            </a:prstGeom>
            <a:solidFill>
              <a:srgbClr val="A30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66491" y="4856359"/>
              <a:ext cx="12907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시장 성장과 </a:t>
              </a:r>
              <a:endPara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경쟁 심화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572250" y="4566785"/>
            <a:ext cx="1433406" cy="1187383"/>
            <a:chOff x="5890907" y="4566785"/>
            <a:chExt cx="1433406" cy="1187383"/>
          </a:xfrm>
        </p:grpSpPr>
        <p:sp>
          <p:nvSpPr>
            <p:cNvPr id="29" name="모서리가 둥근 직사각형 28"/>
            <p:cNvSpPr/>
            <p:nvPr/>
          </p:nvSpPr>
          <p:spPr>
            <a:xfrm rot="2675449">
              <a:off x="6013918" y="4566785"/>
              <a:ext cx="1187383" cy="1187383"/>
            </a:xfrm>
            <a:prstGeom prst="roundRect">
              <a:avLst/>
            </a:prstGeom>
            <a:solidFill>
              <a:srgbClr val="A30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90907" y="4856359"/>
              <a:ext cx="1433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온라인 쇼핑의</a:t>
              </a:r>
              <a:endPara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영향력 확대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746546" y="4614439"/>
            <a:ext cx="1276310" cy="1187383"/>
            <a:chOff x="10065203" y="4614439"/>
            <a:chExt cx="1276310" cy="1187383"/>
          </a:xfrm>
        </p:grpSpPr>
        <p:sp>
          <p:nvSpPr>
            <p:cNvPr id="30" name="모서리가 둥근 직사각형 29"/>
            <p:cNvSpPr/>
            <p:nvPr/>
          </p:nvSpPr>
          <p:spPr>
            <a:xfrm rot="2675449">
              <a:off x="10109667" y="4614439"/>
              <a:ext cx="1187383" cy="1187383"/>
            </a:xfrm>
            <a:prstGeom prst="roundRect">
              <a:avLst/>
            </a:prstGeom>
            <a:solidFill>
              <a:srgbClr val="A30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65203" y="4856359"/>
              <a:ext cx="1276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ESG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경영의</a:t>
              </a:r>
              <a:endParaRPr lang="en-US" altLang="ko-KR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중요성 대두</a:t>
              </a:r>
              <a:endPara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3032787" y="5160474"/>
            <a:ext cx="2344506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197718" y="5167923"/>
            <a:ext cx="2344506" cy="0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1050112" y="2174317"/>
            <a:ext cx="3729706" cy="2556504"/>
            <a:chOff x="1050112" y="2174317"/>
            <a:chExt cx="3729706" cy="255650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1050112" y="2174317"/>
              <a:ext cx="0" cy="255650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1073649" y="2333310"/>
              <a:ext cx="3706169" cy="190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시장 성장 둔화</a:t>
              </a:r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한국 제과 시장은 성숙기에 접어들며 성장세가 둔화되고 있습니다</a:t>
              </a:r>
              <a:r>
                <a:rPr lang="en-US" altLang="ko-KR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경쟁 심화</a:t>
              </a:r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가격 경쟁이 치열해지고 있으며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차별화된 제품과 브랜드 전략이 중요해졌습니다</a:t>
              </a:r>
              <a:r>
                <a:rPr lang="en-US" altLang="ko-KR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소비자 트렌드 변화</a:t>
              </a:r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건강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웰빙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4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간편식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400" dirty="0" smtClean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등 </a:t>
              </a:r>
              <a:r>
                <a:rPr lang="ko-KR" altLang="en-US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소비자들의 관심사가 변화하고 있습니다</a:t>
              </a:r>
              <a:r>
                <a:rPr lang="en-US" altLang="ko-KR" sz="1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779817" y="2174317"/>
            <a:ext cx="3729706" cy="2556504"/>
            <a:chOff x="4779817" y="2174317"/>
            <a:chExt cx="3729706" cy="2556504"/>
          </a:xfrm>
        </p:grpSpPr>
        <p:cxnSp>
          <p:nvCxnSpPr>
            <p:cNvPr id="57" name="직선 연결선 56"/>
            <p:cNvCxnSpPr/>
            <p:nvPr/>
          </p:nvCxnSpPr>
          <p:spPr>
            <a:xfrm>
              <a:off x="4779817" y="2174317"/>
              <a:ext cx="0" cy="255650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4803354" y="2333310"/>
              <a:ext cx="3706169" cy="190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온라인 쇼핑 성장</a:t>
              </a:r>
              <a:r>
                <a:rPr lang="en-US" altLang="ko-KR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모바일 쇼핑과 인터넷 쇼핑의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거래액이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지속적으로 증가하고 있습니다</a:t>
              </a:r>
              <a:r>
                <a:rPr lang="en-US" altLang="ko-KR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쇼루밍족</a:t>
              </a: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증가</a:t>
              </a:r>
              <a:r>
                <a:rPr lang="en-US" altLang="ko-KR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오프라인 매장에서 제품을 살펴본 후 온라인에서 구매하는 소비자들이 늘어나고 있습니다</a:t>
              </a:r>
              <a:r>
                <a:rPr lang="en-US" altLang="ko-KR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509522" y="2174317"/>
            <a:ext cx="3729706" cy="2556504"/>
            <a:chOff x="8509522" y="2174317"/>
            <a:chExt cx="3729706" cy="2556504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8509522" y="2174317"/>
              <a:ext cx="0" cy="255650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8533059" y="2333310"/>
              <a:ext cx="3706169" cy="190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ESG </a:t>
              </a:r>
              <a:r>
                <a:rPr lang="ko-KR" altLang="en-US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경영 강화</a:t>
              </a:r>
              <a:r>
                <a:rPr lang="en-US" altLang="ko-KR" sz="16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환경</a:t>
              </a:r>
              <a:r>
                <a:rPr lang="en-US" altLang="ko-KR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사회</a:t>
              </a:r>
              <a:r>
                <a:rPr lang="en-US" altLang="ko-KR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지배구조를 고려한 경영이 기업의 지속 가능성과 사회적 책임을 강화하는 데 중요한 역할을 하고 있습니다</a:t>
              </a:r>
              <a:r>
                <a:rPr lang="en-US" altLang="ko-KR" sz="16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43100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006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40393" y="673894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81974" y="673893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0078" y="720420"/>
            <a:ext cx="43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360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산업 특성 및 주요 특징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898245266"/>
              </p:ext>
            </p:extLst>
          </p:nvPr>
        </p:nvGraphicFramePr>
        <p:xfrm>
          <a:off x="2032000" y="10167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설명선 1 34"/>
          <p:cNvSpPr/>
          <p:nvPr/>
        </p:nvSpPr>
        <p:spPr>
          <a:xfrm>
            <a:off x="789320" y="4176735"/>
            <a:ext cx="2632363" cy="2549237"/>
          </a:xfrm>
          <a:prstGeom prst="borderCallout1">
            <a:avLst>
              <a:gd name="adj1" fmla="val 100271"/>
              <a:gd name="adj2" fmla="val 99561"/>
              <a:gd name="adj3" fmla="val 58152"/>
              <a:gd name="adj4" fmla="val 11693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웰빙 트렌드</a:t>
            </a: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소비자들이 건강과 웰빙을 중시하며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저칼로리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저당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식물성 제품에 대한 수요가 증가하고 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단백질 및 식물성 제품</a:t>
            </a:r>
            <a:r>
              <a:rPr lang="en-US" altLang="ko-KR" sz="160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단백질 함량이 높은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간식이나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식물성 재료를 활용한 제품들이 인기를 끌고 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" name="설명선 1 47"/>
          <p:cNvSpPr/>
          <p:nvPr/>
        </p:nvSpPr>
        <p:spPr>
          <a:xfrm>
            <a:off x="789321" y="793424"/>
            <a:ext cx="3002392" cy="3092800"/>
          </a:xfrm>
          <a:prstGeom prst="borderCallout1">
            <a:avLst>
              <a:gd name="adj1" fmla="val -272"/>
              <a:gd name="adj2" fmla="val 99561"/>
              <a:gd name="adj3" fmla="val 21171"/>
              <a:gd name="adj4" fmla="val 15545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맞춤형 마케팅 전략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제과 브랜드들은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SNS,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유튜브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틱톡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등 디지털 채널을 통해 젊은 소비자층과의 소통을 강화하고 있으며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콘텐츠 중심의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바이럴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마케팅으로 브랜드 인지도를 높이고 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소비자 분석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인공지능을 활용하여 소비자의 구매 이력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행동 데이터를 분석하고 있으며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이를 통해 맞춤형 제품 추천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타겟팅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광고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수요 예측 등이 가능해졌습니다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0" name="설명선 1 49"/>
          <p:cNvSpPr/>
          <p:nvPr/>
        </p:nvSpPr>
        <p:spPr>
          <a:xfrm>
            <a:off x="9186659" y="2056064"/>
            <a:ext cx="2742105" cy="2549237"/>
          </a:xfrm>
          <a:prstGeom prst="borderCallout1">
            <a:avLst>
              <a:gd name="adj1" fmla="val 48097"/>
              <a:gd name="adj2" fmla="val 27"/>
              <a:gd name="adj3" fmla="val 102717"/>
              <a:gd name="adj4" fmla="val -2072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K-</a:t>
            </a:r>
            <a:r>
              <a:rPr lang="ko-KR" altLang="en-US" sz="16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푸드의</a:t>
            </a:r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인기</a:t>
            </a: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한식의 인기가 높아짐에 따라 한국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농식품의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해외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수출이 증가하고 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K-</a:t>
            </a:r>
            <a:r>
              <a:rPr lang="ko-KR" altLang="en-US" sz="16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뷰티와의</a:t>
            </a:r>
            <a:r>
              <a:rPr lang="ko-KR" altLang="en-US" sz="16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연계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K-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뷰티의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글로벌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확산과 함께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제과 제품들도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K-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컬처와의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융합을 통해 해외 시장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진출을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모색하고 있습니다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8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11" grpId="0">
        <p:bldAsOne/>
      </p:bldGraphic>
      <p:bldP spid="35" grpId="0" animBg="1"/>
      <p:bldP spid="48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43100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006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40393" y="673894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81974" y="673893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0078" y="720420"/>
            <a:ext cx="43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360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산업 특성 및 주요 특징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122" name="Picture 2" descr="https://dimg.donga.com/wps/NEWS/IMAGE/2025/04/15/131423912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0" y="910350"/>
            <a:ext cx="5371689" cy="41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img.donga.com/wps/NEWS/IMAGE/2025/04/15/131423910.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90" y="2128713"/>
            <a:ext cx="5926084" cy="464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4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1974" y="190500"/>
            <a:ext cx="104775" cy="10477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81974" y="43100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81974" y="91201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1974" y="1150144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1974" y="1388269"/>
            <a:ext cx="104775" cy="104775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60903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860079" y="726282"/>
            <a:ext cx="11331921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0800000">
            <a:off x="149695" y="6179634"/>
            <a:ext cx="369332" cy="3904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 smtClean="0">
                <a:latin typeface="KBO 다이아고딕 Medium" pitchFamily="2" charset="-127"/>
                <a:ea typeface="KBO 다이아고딕 Medium" pitchFamily="2" charset="-127"/>
              </a:rPr>
              <a:t>006</a:t>
            </a:r>
            <a:endParaRPr lang="ko-KR" altLang="en-US" sz="120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2431" y="5160476"/>
            <a:ext cx="0" cy="8872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0800000">
            <a:off x="132376" y="2620738"/>
            <a:ext cx="400110" cy="14715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400" spc="-80" dirty="0" smtClean="0">
                <a:latin typeface="KBO 다이아고딕 Medium" pitchFamily="2" charset="-127"/>
                <a:ea typeface="KBO 다이아고딕 Medium" pitchFamily="2" charset="-127"/>
              </a:rPr>
              <a:t>ORION, WEBSITE</a:t>
            </a:r>
            <a:endParaRPr lang="ko-KR" altLang="en-US" sz="1400" spc="-80" dirty="0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576" y="212827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CONTENTS</a:t>
            </a:r>
            <a:endParaRPr lang="ko-KR" altLang="en-US" sz="14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8206" y="212827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B91F17"/>
                </a:solidFill>
                <a:latin typeface="KBO 다이아고딕 Medium" pitchFamily="2" charset="-127"/>
                <a:ea typeface="KBO 다이아고딕 Medium" pitchFamily="2" charset="-127"/>
              </a:rPr>
              <a:t>ANALYSIS</a:t>
            </a:r>
            <a:endParaRPr lang="ko-KR" altLang="en-US" sz="1400" b="1" dirty="0">
              <a:solidFill>
                <a:srgbClr val="B91F17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3290" y="212827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USER RESEARCH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17746" y="219033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KBO 다이아고딕 Medium" pitchFamily="2" charset="-127"/>
                <a:ea typeface="KBO 다이아고딕 Medium" pitchFamily="2" charset="-127"/>
              </a:rPr>
              <a:t>DESIGN PLANNING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1444" y="212827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F7F7F"/>
                </a:solidFill>
                <a:latin typeface="KBO 다이아고딕 Medium" pitchFamily="2" charset="-127"/>
                <a:ea typeface="KBO 다이아고딕 Medium" pitchFamily="2" charset="-127"/>
              </a:rPr>
              <a:t>OVERVIEW</a:t>
            </a:r>
            <a:endParaRPr lang="ko-KR" altLang="en-US" sz="1200" b="1" dirty="0">
              <a:solidFill>
                <a:srgbClr val="7F7F7F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40393" y="673894"/>
            <a:ext cx="1348967" cy="52388"/>
          </a:xfrm>
          <a:prstGeom prst="rect">
            <a:avLst/>
          </a:prstGeom>
          <a:solidFill>
            <a:srgbClr val="B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81974" y="673893"/>
            <a:ext cx="104775" cy="104775"/>
          </a:xfrm>
          <a:prstGeom prst="ellipse">
            <a:avLst/>
          </a:prstGeom>
          <a:solidFill>
            <a:srgbClr val="BB251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860078" y="720420"/>
            <a:ext cx="43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360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산업 특성 및 주요 특징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050" name="Picture 2" descr="https://image.edaily.co.kr/images/photo/files/NP/S/2025/05/PS250501007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300" y="910350"/>
            <a:ext cx="5286375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672</Words>
  <Application>Microsoft Office PowerPoint</Application>
  <PresentationFormat>와이드스크린</PresentationFormat>
  <Paragraphs>145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Pretendard ExtraBold</vt:lpstr>
      <vt:lpstr>KBO 다이아고딕 Light</vt:lpstr>
      <vt:lpstr>Arial</vt:lpstr>
      <vt:lpstr>Arial Unicode MS</vt:lpstr>
      <vt:lpstr>Stencil BT</vt:lpstr>
      <vt:lpstr>KBO 다이아고딕 Medium</vt:lpstr>
      <vt:lpstr>Pretendard SemiBold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cezanne</dc:creator>
  <cp:lastModifiedBy>cezanne</cp:lastModifiedBy>
  <cp:revision>44</cp:revision>
  <dcterms:created xsi:type="dcterms:W3CDTF">2025-04-28T04:17:27Z</dcterms:created>
  <dcterms:modified xsi:type="dcterms:W3CDTF">2025-05-09T05:43:01Z</dcterms:modified>
</cp:coreProperties>
</file>